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56" r:id="rId2"/>
    <p:sldId id="273" r:id="rId3"/>
    <p:sldId id="257" r:id="rId4"/>
    <p:sldId id="272" r:id="rId5"/>
    <p:sldId id="258" r:id="rId6"/>
    <p:sldId id="288" r:id="rId7"/>
    <p:sldId id="259" r:id="rId8"/>
    <p:sldId id="260" r:id="rId9"/>
    <p:sldId id="270" r:id="rId10"/>
    <p:sldId id="261" r:id="rId11"/>
    <p:sldId id="263" r:id="rId12"/>
    <p:sldId id="264" r:id="rId13"/>
    <p:sldId id="265" r:id="rId14"/>
    <p:sldId id="266" r:id="rId15"/>
    <p:sldId id="267" r:id="rId16"/>
    <p:sldId id="287" r:id="rId17"/>
    <p:sldId id="268" r:id="rId18"/>
    <p:sldId id="277" r:id="rId19"/>
    <p:sldId id="274" r:id="rId20"/>
    <p:sldId id="279" r:id="rId21"/>
    <p:sldId id="275" r:id="rId22"/>
    <p:sldId id="271" r:id="rId23"/>
    <p:sldId id="280" r:id="rId24"/>
    <p:sldId id="281" r:id="rId25"/>
    <p:sldId id="282" r:id="rId26"/>
    <p:sldId id="283" r:id="rId27"/>
    <p:sldId id="289" r:id="rId28"/>
    <p:sldId id="284" r:id="rId29"/>
    <p:sldId id="286" r:id="rId3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3" d="100"/>
          <a:sy n="63" d="100"/>
        </p:scale>
        <p:origin x="780" y="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21/06/1445</a:t>
            </a:fld>
            <a:endParaRPr lang="ar-S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21/06/1445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21/06/1445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21/06/1445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21/06/1445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21/06/1445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21/06/1445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21/06/1445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21/06/1445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21/06/1445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21/06/1445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t>21/06/1445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S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7608" y="0"/>
            <a:ext cx="7920880" cy="242088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Hyperthyroidism</a:t>
            </a:r>
            <a:br>
              <a:rPr lang="en-US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and hypothyroidism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7608" y="2492896"/>
            <a:ext cx="4896544" cy="685800"/>
          </a:xfrm>
          <a:prstGeom prst="wedge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By Maher Abdul Ameer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3212976"/>
            <a:ext cx="8100392" cy="364502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608" y="274638"/>
            <a:ext cx="7498080" cy="850106"/>
          </a:xfrm>
          <a:prstGeom prst="snip2Same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Diagnostic test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9608" y="1196752"/>
            <a:ext cx="7498080" cy="5472608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Thyroid-stimulating hormone (TSH) assay reveals a decrease in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result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(normal TSH: 0.5–1.5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/L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Elevated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Thyroxine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(T4) radioimmunoassay (normal values: 5.0–12.0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g/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Elevated Tri-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iodothyronine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(T3) radioimmunoassay (normal values: 80–230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Other Tests: 24-hr radioactive iodine uptake; thyroid autoantibodies;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antithyroglobulin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electrocardiogram (ECG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Ultrasound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CT or MRI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scans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59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608" y="274638"/>
            <a:ext cx="7498080" cy="778098"/>
          </a:xfrm>
          <a:prstGeom prst="snip2Same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9608" y="1124744"/>
            <a:ext cx="7498080" cy="54006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Thyroid crisis (storm), also called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thyrotoxicosis.</a:t>
            </a:r>
          </a:p>
          <a:p>
            <a:pPr>
              <a:buFont typeface="Wingdings" pitchFamily="2" charset="2"/>
              <a:buChar char="q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Heart-related complications including: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Rapid heart rate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Congestive heart failure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Atrial fibrillation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Surgery-related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complications, including: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Scarring of the neck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Hoarseness due to nerve damage to the voice box</a:t>
            </a:r>
          </a:p>
          <a:p>
            <a:pPr>
              <a:buFont typeface="Wingdings" pitchFamily="2" charset="2"/>
              <a:buChar char="q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Low calcium level due to damage to the parathyroid glands (located near the thyroid gland)</a:t>
            </a:r>
          </a:p>
        </p:txBody>
      </p:sp>
    </p:spTree>
    <p:extLst>
      <p:ext uri="{BB962C8B-B14F-4D97-AF65-F5344CB8AC3E}">
        <p14:creationId xmlns:p14="http://schemas.microsoft.com/office/powerpoint/2010/main" val="331761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608" y="274638"/>
            <a:ext cx="7498080" cy="706090"/>
          </a:xfrm>
          <a:prstGeom prst="snip2Same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Medical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Management</a:t>
            </a:r>
            <a:br>
              <a:rPr lang="en-US" sz="4000" b="1" dirty="0">
                <a:latin typeface="Times New Roman" pitchFamily="18" charset="0"/>
                <a:cs typeface="Times New Roman" pitchFamily="18" charset="0"/>
              </a:rPr>
            </a:b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7608" y="1124744"/>
            <a:ext cx="7890080" cy="5544616"/>
          </a:xfrm>
        </p:spPr>
        <p:txBody>
          <a:bodyPr>
            <a:normAutofit fontScale="92500"/>
          </a:bodyPr>
          <a:lstStyle/>
          <a:p>
            <a:pPr marL="82296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Treatment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directed toward reducing thyroid hyperactivity for symptomatic relief and removing the cause of complications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Three forms of treatment are available:</a:t>
            </a:r>
          </a:p>
          <a:p>
            <a:pPr marL="82296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Irradiation involving the administration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(131I)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(123I)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 destructive effects on the thyroid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gland.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Pharmacotherapy with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antithyroid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medications.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Surgery with the removal of most of the thyroid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gland.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555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7608" y="620688"/>
            <a:ext cx="7992888" cy="604867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Radioactive Iodine (131I)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131I is given to destroy the overactive thyroid cells (most common treatment in the elderly).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131I is contraindicated in pregnancy and nursing mothers because radioiodine crosses the placenta and is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secreated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breast milk.</a:t>
            </a:r>
          </a:p>
        </p:txBody>
      </p:sp>
    </p:spTree>
    <p:extLst>
      <p:ext uri="{BB962C8B-B14F-4D97-AF65-F5344CB8AC3E}">
        <p14:creationId xmlns:p14="http://schemas.microsoft.com/office/powerpoint/2010/main" val="3508333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7608" y="-27384"/>
            <a:ext cx="8100392" cy="6858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Pharmacotherapy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objective of pharmacotherapy is to inhibit hormone synthesis or release and reduce the amount of thyroid tissue.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most commonly used medications are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propylthiouracil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Propacil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PTU) 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methimazole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Tapazole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until patient is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euthyroid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Maintenance dose is establish, followed by gradual withdrawal of the medication over the next several months.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Antithyroid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drugs are contraindicated in late pregnancy because of a risk for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goiter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cretinism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fetus.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737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7608" y="116632"/>
            <a:ext cx="8100392" cy="67413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Surgery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Surgical treatment with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thyroidectomy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no longer the preferred choice of therapy for Graves’ disease but is an alternative therapeutic approach in some situations. In particular, it is used for patients who cannot tolerate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antithyroid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drugs, have significant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ophthalmopathy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have large goiters, or cannot undergo radioiodine therapy.</a:t>
            </a:r>
          </a:p>
        </p:txBody>
      </p:sp>
    </p:spTree>
    <p:extLst>
      <p:ext uri="{BB962C8B-B14F-4D97-AF65-F5344CB8AC3E}">
        <p14:creationId xmlns:p14="http://schemas.microsoft.com/office/powerpoint/2010/main" val="200639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3632" y="116632"/>
            <a:ext cx="7498080" cy="850106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Nursing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9608" y="1124744"/>
            <a:ext cx="7498080" cy="540060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Imbalanced nutrition, less than body requirements, related to exaggerated metabolic rate, excessive appetite, and increased GI activity.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Ineffective coping related to irritability,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hyperexcitability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apprehension, and emotional instability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Low self-esteem related to changes in appearance, excessive appetite, and weight loss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Altered body temperature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CollaborativeProblems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/Potential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Complications</a:t>
            </a:r>
          </a:p>
          <a:p>
            <a:pPr marL="82296" indent="0"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286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7648" y="116632"/>
            <a:ext cx="7498080" cy="562074"/>
          </a:xfrm>
          <a:prstGeom prst="snip2Same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Nursing management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5600" y="743744"/>
            <a:ext cx="8172400" cy="609329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Provide adequate rest.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Administer sedatives as prescribed.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Provide a cool and quiet environment.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Obtain weight daily.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Provide a high-calorie diet.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Administer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antithyroid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medications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propylthiouracil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[PTU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that block thyroid synthesis, as prescribed.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Administer iodine preparations that inhibit the release of thyroid hormone as prescribed.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Administer propranolol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(Inderal)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 tachycardia as prescribed.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Prepare the client for radioactive iodine therapy, as prescribed, to destroy thyroid cells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Prepare the client for thyroidectomy if prescribed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8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872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608" y="274638"/>
            <a:ext cx="7498080" cy="778098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Hypothyroidism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9616" y="1052736"/>
            <a:ext cx="7818072" cy="5688632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Hypothyroidism(underactive thyroid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):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a condition in which the thyroid gland is not able to produce enough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thyroid  hormone.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3140968"/>
            <a:ext cx="3384376" cy="346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3125033"/>
            <a:ext cx="3744416" cy="348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329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27384"/>
            <a:ext cx="8172400" cy="6858000"/>
          </a:xfrm>
        </p:spPr>
      </p:pic>
    </p:spTree>
    <p:extLst>
      <p:ext uri="{BB962C8B-B14F-4D97-AF65-F5344CB8AC3E}">
        <p14:creationId xmlns:p14="http://schemas.microsoft.com/office/powerpoint/2010/main" val="396353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7648" y="116632"/>
            <a:ext cx="7498080" cy="634082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Causes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of Hypothyroidism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9616" y="908720"/>
            <a:ext cx="7818072" cy="5688632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Autoimmune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disease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most common cause of hypothyroidism is an autoimmune disorder known as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Hashimoto's thyroiditis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Over-response to hyperthyroidism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People who produce too much thyroid hormone (hyperthyroidism) are often treated with radioactive iodine or anti-thyroid medications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Thyroid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surgery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Removing all or a large portion of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thyroid gland can diminish or halt hormone production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Radiation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therapy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Radiation used to treat cancers of the head and neck can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affect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thyroid gland and may lead to hypothyroidism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Medications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number of medications can contribute to hypothyroidism. One such medication is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lithium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which is used to treat certain psychiatric disorders.</a:t>
            </a:r>
          </a:p>
        </p:txBody>
      </p:sp>
    </p:spTree>
    <p:extLst>
      <p:ext uri="{BB962C8B-B14F-4D97-AF65-F5344CB8AC3E}">
        <p14:creationId xmlns:p14="http://schemas.microsoft.com/office/powerpoint/2010/main" val="2674735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608" y="274638"/>
            <a:ext cx="7498080" cy="634082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Symptoms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of Hypothyroidism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7608" y="1052736"/>
            <a:ext cx="7890080" cy="5688632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Fatigue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Weakness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Weight gain or increased difficulty losing weight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Coarse, dry hair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Dry, rough pale skin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Hair loss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Cold intolerance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Muscle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cramps and frequent muscle aches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Constipation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Depression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Irritability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Memory loss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Abnormal menstrual cycles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Decreased libido</a:t>
            </a:r>
          </a:p>
        </p:txBody>
      </p:sp>
    </p:spTree>
    <p:extLst>
      <p:ext uri="{BB962C8B-B14F-4D97-AF65-F5344CB8AC3E}">
        <p14:creationId xmlns:p14="http://schemas.microsoft.com/office/powerpoint/2010/main" val="1332161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97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180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608" y="188640"/>
            <a:ext cx="7498080" cy="792088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Risk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factors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3632" y="1052736"/>
            <a:ext cx="7674056" cy="561662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Woman.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Age older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than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60y.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Family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history of thyroid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disease.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Autoimmune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disease, such as type 1 diabetes or celiac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disease.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Who treated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with radioactive iodine or anti-thyroid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medications.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Received radiation 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neck or upper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chest.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Thyroid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surgery (partial thyroidectomy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456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608" y="274638"/>
            <a:ext cx="7498080" cy="850106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Assessment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and Diagnostic Findings</a:t>
            </a:r>
            <a:br>
              <a:rPr lang="en-US" sz="3600" b="1" dirty="0">
                <a:latin typeface="Times New Roman" pitchFamily="18" charset="0"/>
                <a:cs typeface="Times New Roman" pitchFamily="18" charset="0"/>
              </a:rPr>
            </a:b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7608" y="1268760"/>
            <a:ext cx="7890080" cy="54006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Physical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examination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thyroid gland is inspected and palpated routinely in all patients.</a:t>
            </a:r>
          </a:p>
          <a:p>
            <a:pPr algn="just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Serum thyroid-stimulating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tests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Measurement of the serum TSH concentration is the single best screening test of thyroid function because of its high sensitivity.</a:t>
            </a:r>
          </a:p>
          <a:p>
            <a:pPr algn="just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Serum T3 and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T4: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Measurement of total T3 or T4 includes protein-bound and free hormone levels that occur in response to TSH secretion.</a:t>
            </a:r>
          </a:p>
          <a:p>
            <a:pPr algn="just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Thyroid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antibodies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Results of testing by immunoassay techniques for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antithyroid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antibodies are positive in Hashimoto’s thyroiditis (100%).</a:t>
            </a:r>
          </a:p>
        </p:txBody>
      </p:sp>
    </p:spTree>
    <p:extLst>
      <p:ext uri="{BB962C8B-B14F-4D97-AF65-F5344CB8AC3E}">
        <p14:creationId xmlns:p14="http://schemas.microsoft.com/office/powerpoint/2010/main" val="1458888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608" y="274638"/>
            <a:ext cx="7498080" cy="778098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Complications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latin typeface="Times New Roman" pitchFamily="18" charset="0"/>
                <a:cs typeface="Times New Roman" pitchFamily="18" charset="0"/>
              </a:rPr>
            </a:b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Hypothyroidism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can be a life-threatening disease if left unchecked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2296" indent="0"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Myxedema coma: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This is the decompensated state of severe hypothyroidism in which the patient is hypothermic and unconscious.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528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608" y="274638"/>
            <a:ext cx="7498080" cy="706090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Medical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Management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7608" y="1124744"/>
            <a:ext cx="8100392" cy="5733256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primary objective in the management of hypothyroidism is to restore a normal metabolic state by replacing the missing hormone.</a:t>
            </a:r>
          </a:p>
          <a:p>
            <a:pPr marL="82296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Pharmacologic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therapy: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Synthetic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levothyroxine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the preferred preparation for treating hypothyroidism and suppressing nontoxic goiters.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Supportive therapy: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Oxygen saturation levels should be monitored.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Fluids should be administered cautiously.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Application of external heat must be avoided.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Oral thyroid hormone therapy should be continued.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844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608" y="274638"/>
            <a:ext cx="7498080" cy="778098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Nursing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Decreased cardiac output related to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bradycardia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and decreased stroke 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volume</a:t>
            </a:r>
            <a:endParaRPr lang="ar-IQ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buClr>
                <a:srgbClr val="3891A7"/>
              </a:buClr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Fatigue related to impaired metabolic state.</a:t>
            </a:r>
          </a:p>
          <a:p>
            <a:pPr lvl="0" algn="just">
              <a:lnSpc>
                <a:spcPct val="150000"/>
              </a:lnSpc>
              <a:buClr>
                <a:srgbClr val="3891A7"/>
              </a:buClr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Deficient Knowledge related to Lack of exposure to hypothyroidism, and new disease process.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1403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608" y="274638"/>
            <a:ext cx="7498080" cy="706090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Nursing management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7608" y="1052736"/>
            <a:ext cx="8100392" cy="5805264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promote rest and exercise as tolerated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Provide extra layer of clothing or extra blanket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Discourage and avoid the use of external heat source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Monitor patient’s body temperature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Encourage increased fluid intake within the limits of fluid restriction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Provide foods high in fiber.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Monitor respiratory depth, rate, pattern, pulse oximetry, and ABG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Encourage deep breathing, coughing, and use of incentive spirometry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Orient patient to time, place, date, and events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5648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364" y="0"/>
            <a:ext cx="91596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120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59608" y="188640"/>
            <a:ext cx="7498080" cy="864096"/>
          </a:xfrm>
          <a:prstGeom prst="snip2Same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Thyroid gland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67608" y="1268760"/>
            <a:ext cx="7992888" cy="5221560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butterfly-shaped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gland located at the front of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neck. It produces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tetraiodothyronine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(T4) 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triiodothyronine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(T3), which are two primary hormones that control how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cells use energy.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thyroid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gland regulates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metabolism through the release of these hormones.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640" y="4293096"/>
            <a:ext cx="3347864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20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Hyperthyroidism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1412778"/>
            <a:ext cx="4099942" cy="48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7" y="1412777"/>
            <a:ext cx="338437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35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608" y="274638"/>
            <a:ext cx="7498080" cy="922114"/>
          </a:xfrm>
          <a:prstGeom prst="snip2Same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Hyperthyroidism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1624" y="1268760"/>
            <a:ext cx="7746064" cy="5472608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Hyperthyroidism is the condition that occurs due to excessive production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thyroid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hormones by the thyroid gland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Hyperthyroidism is a hyperthyroid state resulting from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hypersecretion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of thyroid hormones (T3 and T4).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Hyperthyroidism is characterized by an increased rate of body metabolism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73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608" y="274638"/>
            <a:ext cx="7498080" cy="850106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ar-IQ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ar-IQ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Epidemiology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latin typeface="Times New Roman" pitchFamily="18" charset="0"/>
                <a:cs typeface="Times New Roman" pitchFamily="18" charset="0"/>
              </a:rPr>
            </a:b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1624" y="1196752"/>
            <a:ext cx="7746064" cy="532859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Clr>
                <a:srgbClr val="3891A7"/>
              </a:buClr>
              <a:buFont typeface="Wingdings" pitchFamily="2" charset="2"/>
              <a:buChar char="v"/>
            </a:pPr>
            <a:r>
              <a:rPr lang="en-US" sz="30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100-200 </a:t>
            </a:r>
            <a:r>
              <a:rPr lang="en-US" sz="30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cases per 100,000 every year, internationally.</a:t>
            </a:r>
          </a:p>
          <a:p>
            <a:pPr marL="457200" indent="-457200">
              <a:lnSpc>
                <a:spcPct val="150000"/>
              </a:lnSpc>
              <a:buClr>
                <a:srgbClr val="3891A7"/>
              </a:buClr>
              <a:buFont typeface="Wingdings" pitchFamily="2" charset="2"/>
              <a:buChar char="v"/>
            </a:pPr>
            <a:r>
              <a:rPr lang="en-US" sz="30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Significantly higher incidence in women, 7:1 ratio</a:t>
            </a:r>
          </a:p>
          <a:p>
            <a:pPr marL="457200" indent="-457200">
              <a:lnSpc>
                <a:spcPct val="150000"/>
              </a:lnSpc>
              <a:buClr>
                <a:srgbClr val="3891A7"/>
              </a:buClr>
              <a:buFont typeface="Wingdings" pitchFamily="2" charset="2"/>
              <a:buChar char="v"/>
            </a:pPr>
            <a:r>
              <a:rPr lang="en-US" sz="30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common amongst young women, but can occur at any age. Most seen between the ages of 20-40 </a:t>
            </a:r>
          </a:p>
          <a:p>
            <a:pPr marL="457200" indent="-457200">
              <a:lnSpc>
                <a:spcPct val="150000"/>
              </a:lnSpc>
              <a:buClr>
                <a:srgbClr val="3891A7"/>
              </a:buClr>
              <a:buFont typeface="Wingdings" pitchFamily="2" charset="2"/>
              <a:buChar char="v"/>
            </a:pPr>
            <a:endParaRPr lang="ar-IQ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50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608" y="116632"/>
            <a:ext cx="7498080" cy="864096"/>
          </a:xfrm>
          <a:prstGeom prst="snip2Same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Causes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959608" y="1052736"/>
            <a:ext cx="7498080" cy="547260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Most common cause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hyperthyroidism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Graves’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disease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 autoimmune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disorder.</a:t>
            </a: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other causes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hyperthyroidism include:</a:t>
            </a:r>
          </a:p>
          <a:p>
            <a:pPr>
              <a:lnSpc>
                <a:spcPct val="11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Excess iodine, a key ingredient in T4 and T3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Thyroiditis, or inflammation of the thyroid, which causes T4 and T3 to leak out of the gland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Benign tumors of the thyroid or pituitary gland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Large amounts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tetraiodothyronine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(T4) taken through dietary supplements or medication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54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608" y="116632"/>
            <a:ext cx="7498080" cy="792088"/>
          </a:xfrm>
          <a:prstGeom prst="snip2Same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Sings and symptoms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7608" y="980728"/>
            <a:ext cx="8100392" cy="576064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Enlarged thyroid gland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goiter)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Palpitations,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cardiac dysrhythmias,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such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as tachycardia or atrial fibrillation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Protruding eyeballs (exophthalmos)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Hypertension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Heat intolerance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Diaphoresis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Weight loss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Diarrhea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Smooth, soft skin and hair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Nervousness and fine tremors of hands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Personality changes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Irritability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agitation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Oligomenorrhea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(Irregular menstrual periods in women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340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27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2508</TotalTime>
  <Words>1311</Words>
  <Application>Microsoft Office PowerPoint</Application>
  <PresentationFormat>Widescreen</PresentationFormat>
  <Paragraphs>150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Gill Sans MT</vt:lpstr>
      <vt:lpstr>Majalla UI</vt:lpstr>
      <vt:lpstr>Times New Roman</vt:lpstr>
      <vt:lpstr>Verdana</vt:lpstr>
      <vt:lpstr>Wingdings</vt:lpstr>
      <vt:lpstr>Wingdings 2</vt:lpstr>
      <vt:lpstr>Solstice</vt:lpstr>
      <vt:lpstr>Hyperthyroidism  and hypothyroidism</vt:lpstr>
      <vt:lpstr>PowerPoint Presentation</vt:lpstr>
      <vt:lpstr>Thyroid gland</vt:lpstr>
      <vt:lpstr>Hyperthyroidism</vt:lpstr>
      <vt:lpstr>Hyperthyroidism</vt:lpstr>
      <vt:lpstr> Epidemiology </vt:lpstr>
      <vt:lpstr>Causes</vt:lpstr>
      <vt:lpstr>Sings and symptoms</vt:lpstr>
      <vt:lpstr>PowerPoint Presentation</vt:lpstr>
      <vt:lpstr>Diagnostic test</vt:lpstr>
      <vt:lpstr>Complications</vt:lpstr>
      <vt:lpstr> Medical Management </vt:lpstr>
      <vt:lpstr>PowerPoint Presentation</vt:lpstr>
      <vt:lpstr>PowerPoint Presentation</vt:lpstr>
      <vt:lpstr>PowerPoint Presentation</vt:lpstr>
      <vt:lpstr>Nursing diagnosis</vt:lpstr>
      <vt:lpstr>Nursing management</vt:lpstr>
      <vt:lpstr>PowerPoint Presentation</vt:lpstr>
      <vt:lpstr>Hypothyroidism</vt:lpstr>
      <vt:lpstr> Causes of Hypothyroidism </vt:lpstr>
      <vt:lpstr> Symptoms of Hypothyroidism </vt:lpstr>
      <vt:lpstr>PowerPoint Presentation</vt:lpstr>
      <vt:lpstr>Risk factors</vt:lpstr>
      <vt:lpstr> Assessment and Diagnostic Findings </vt:lpstr>
      <vt:lpstr> Complications </vt:lpstr>
      <vt:lpstr> Medical Management </vt:lpstr>
      <vt:lpstr>Nursing diagnosis</vt:lpstr>
      <vt:lpstr>Nursing management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Hyperthyroidism  and hypothyroidism</dc:title>
  <dc:creator>hp</dc:creator>
  <cp:lastModifiedBy>Maher</cp:lastModifiedBy>
  <cp:revision>59</cp:revision>
  <dcterms:created xsi:type="dcterms:W3CDTF">2020-12-07T20:34:30Z</dcterms:created>
  <dcterms:modified xsi:type="dcterms:W3CDTF">2024-01-01T22:41:10Z</dcterms:modified>
</cp:coreProperties>
</file>